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9" r:id="rId4"/>
    <p:sldId id="260" r:id="rId5"/>
    <p:sldId id="261" r:id="rId6"/>
    <p:sldId id="262" r:id="rId7"/>
    <p:sldId id="258" r:id="rId8"/>
    <p:sldId id="268" r:id="rId9"/>
    <p:sldId id="264" r:id="rId10"/>
    <p:sldId id="265" r:id="rId11"/>
    <p:sldId id="263" r:id="rId12"/>
    <p:sldId id="267" r:id="rId13"/>
    <p:sldId id="26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da-DK" smtClean="0"/>
              <a:t>Klik for at redigere i master</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a-DK" smtClean="0"/>
              <a:t>Klik for at redigere undertiteltypografien i masteren</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6/1/2020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Klik for at redigere i master</a:t>
            </a:r>
            <a:endParaRPr lang="en-US" dirty="0"/>
          </a:p>
        </p:txBody>
      </p:sp>
      <p:sp>
        <p:nvSpPr>
          <p:cNvPr id="3" name="Vertical Text Placeholder 2"/>
          <p:cNvSpPr>
            <a:spLocks noGrp="1"/>
          </p:cNvSpPr>
          <p:nvPr>
            <p:ph type="body" orient="vert" idx="1"/>
          </p:nvPr>
        </p:nvSpPr>
        <p:spPr/>
        <p:txBody>
          <a:bodyPr vert="eaVert"/>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6/1/2020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da-DK" smtClean="0"/>
              <a:t>Klik for at redigere i master</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6/1/2020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Klik for at redigere i master</a:t>
            </a:r>
            <a:endParaRPr lang="en-US" dirty="0"/>
          </a:p>
        </p:txBody>
      </p:sp>
      <p:sp>
        <p:nvSpPr>
          <p:cNvPr id="3" name="Content Placeholder 2"/>
          <p:cNvSpPr>
            <a:spLocks noGrp="1"/>
          </p:cNvSpPr>
          <p:nvPr>
            <p:ph idx="1"/>
          </p:nvPr>
        </p:nvSpPr>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6/1/2020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fsnitsoverskrift">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da-DK" smtClean="0"/>
              <a:t>Klik for at redigere i master</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Rediger typografien i masterens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6/1/2020</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Klik for at redigere i master</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6/1/2020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da-DK" smtClean="0"/>
              <a:t>Klik for at redigere i master</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Rediger typografien i masterens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Rediger typografien i masterens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6/1/2020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da-DK" smtClean="0"/>
              <a:t>Klik for at redigere i master</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6/1/2020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6/1/2020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dhold med billedtekst">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da-DK" smtClean="0"/>
              <a:t>Klik for at redigere i master</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Rediger typografien i masterens</a:t>
            </a:r>
          </a:p>
        </p:txBody>
      </p:sp>
      <p:sp>
        <p:nvSpPr>
          <p:cNvPr id="5" name="Date Placeholder 4"/>
          <p:cNvSpPr>
            <a:spLocks noGrp="1"/>
          </p:cNvSpPr>
          <p:nvPr>
            <p:ph type="dt" sz="half" idx="10"/>
          </p:nvPr>
        </p:nvSpPr>
        <p:spPr/>
        <p:txBody>
          <a:bodyPr/>
          <a:lstStyle/>
          <a:p>
            <a:fld id="{DA16AA21-1863-4931-97CB-99D0A168701B}" type="datetimeFigureOut">
              <a:rPr lang="en-US" dirty="0"/>
              <a:t>6/1/2020</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lede med billedtekst">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da-DK" smtClean="0"/>
              <a:t>Klik for at redigere i master</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smtClean="0"/>
              <a:t>Klik på ikonet for at tilføje et billede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Rediger typografien i masterens</a:t>
            </a:r>
          </a:p>
        </p:txBody>
      </p:sp>
      <p:sp>
        <p:nvSpPr>
          <p:cNvPr id="5" name="Date Placeholder 4"/>
          <p:cNvSpPr>
            <a:spLocks noGrp="1"/>
          </p:cNvSpPr>
          <p:nvPr>
            <p:ph type="dt" sz="half" idx="10"/>
          </p:nvPr>
        </p:nvSpPr>
        <p:spPr/>
        <p:txBody>
          <a:bodyPr/>
          <a:lstStyle/>
          <a:p>
            <a:fld id="{3772C379-9A7C-4C87-A116-CBE9F58B04C5}" type="datetimeFigureOut">
              <a:rPr lang="en-US" dirty="0"/>
              <a:t>6/1/2020</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da-DK" smtClean="0"/>
              <a:t>Klik for at redigere i master</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6/1/2020</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dirty="0" smtClean="0"/>
              <a:t>Mundtlig prøve </a:t>
            </a:r>
            <a:r>
              <a:rPr lang="da-DK" dirty="0" err="1" smtClean="0"/>
              <a:t>SRp</a:t>
            </a:r>
            <a:endParaRPr lang="da-DK" dirty="0"/>
          </a:p>
        </p:txBody>
      </p:sp>
      <p:sp>
        <p:nvSpPr>
          <p:cNvPr id="3" name="Undertitel 2"/>
          <p:cNvSpPr>
            <a:spLocks noGrp="1"/>
          </p:cNvSpPr>
          <p:nvPr>
            <p:ph type="subTitle" idx="1"/>
          </p:nvPr>
        </p:nvSpPr>
        <p:spPr/>
        <p:txBody>
          <a:bodyPr/>
          <a:lstStyle/>
          <a:p>
            <a:r>
              <a:rPr lang="da-DK" dirty="0" smtClean="0"/>
              <a:t>Introduktion til den mundtlige prøves forløb, forberedelse af oplæg samt bedømmelseskriterier</a:t>
            </a:r>
            <a:endParaRPr lang="da-DK" dirty="0"/>
          </a:p>
        </p:txBody>
      </p:sp>
    </p:spTree>
    <p:extLst>
      <p:ext uri="{BB962C8B-B14F-4D97-AF65-F5344CB8AC3E}">
        <p14:creationId xmlns:p14="http://schemas.microsoft.com/office/powerpoint/2010/main" val="11688558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Faglig forberedelse</a:t>
            </a:r>
            <a:endParaRPr lang="da-DK" dirty="0"/>
          </a:p>
        </p:txBody>
      </p:sp>
      <p:sp>
        <p:nvSpPr>
          <p:cNvPr id="3" name="Pladsholder til indhold 2"/>
          <p:cNvSpPr>
            <a:spLocks noGrp="1"/>
          </p:cNvSpPr>
          <p:nvPr>
            <p:ph idx="1"/>
          </p:nvPr>
        </p:nvSpPr>
        <p:spPr/>
        <p:txBody>
          <a:bodyPr>
            <a:normAutofit lnSpcReduction="10000"/>
          </a:bodyPr>
          <a:lstStyle/>
          <a:p>
            <a:pPr marL="0" indent="0">
              <a:buNone/>
            </a:pPr>
            <a:r>
              <a:rPr lang="da-DK" dirty="0"/>
              <a:t>Dele af det </a:t>
            </a:r>
            <a:r>
              <a:rPr lang="da-DK" b="1" dirty="0"/>
              <a:t>faglige indhold</a:t>
            </a:r>
            <a:r>
              <a:rPr lang="da-DK" dirty="0"/>
              <a:t> i opgaven, som lærerne gerne vil have uddybet eller </a:t>
            </a:r>
            <a:r>
              <a:rPr lang="da-DK" dirty="0" smtClean="0"/>
              <a:t>forklaret:</a:t>
            </a:r>
          </a:p>
          <a:p>
            <a:pPr lvl="0">
              <a:buClr>
                <a:srgbClr val="D34817">
                  <a:lumMod val="75000"/>
                </a:srgbClr>
              </a:buClr>
            </a:pPr>
            <a:r>
              <a:rPr lang="da-DK" dirty="0" smtClean="0"/>
              <a:t>Det er vigtigt, at du ikke bare læser opgaven inden prøven</a:t>
            </a:r>
            <a:r>
              <a:rPr lang="da-DK" b="1" dirty="0" smtClean="0"/>
              <a:t>, </a:t>
            </a:r>
            <a:r>
              <a:rPr lang="da-DK" dirty="0" smtClean="0"/>
              <a:t>men også l</a:t>
            </a:r>
            <a:r>
              <a:rPr lang="da-DK" b="1" dirty="0" smtClean="0"/>
              <a:t>æser op på materialerne på din litteraturliste</a:t>
            </a:r>
            <a:r>
              <a:rPr lang="da-DK" dirty="0" smtClean="0"/>
              <a:t> – især det materiale, der er centralt for opgaven.</a:t>
            </a:r>
          </a:p>
          <a:p>
            <a:pPr lvl="1">
              <a:buClr>
                <a:srgbClr val="D34817">
                  <a:lumMod val="75000"/>
                </a:srgbClr>
              </a:buClr>
            </a:pPr>
            <a:r>
              <a:rPr lang="da-DK" dirty="0" smtClean="0"/>
              <a:t>Det kunne fx være det materiale, du analyserer i opgaven: historiske kilder,  samfundsfaglig empiri (artikler, statistikker), politiske taler, noveller, romaner, matematisk teori eller forsøgsvejledninger</a:t>
            </a:r>
            <a:r>
              <a:rPr lang="da-DK" dirty="0" smtClean="0">
                <a:solidFill>
                  <a:srgbClr val="FF0000"/>
                </a:solidFill>
              </a:rPr>
              <a:t> </a:t>
            </a:r>
          </a:p>
          <a:p>
            <a:pPr lvl="1">
              <a:buClr>
                <a:srgbClr val="D34817">
                  <a:lumMod val="75000"/>
                </a:srgbClr>
              </a:buClr>
            </a:pPr>
            <a:r>
              <a:rPr lang="da-DK" dirty="0" smtClean="0"/>
              <a:t>Censor og eksaminator kan fx godt finde på at spørge ind til, hvordan du egentlig når frem til en bestemt delkonklusion, og så vil det være rigtig godt at kunne pege på noget helt konkret i dit materiale, der viser det.</a:t>
            </a:r>
          </a:p>
          <a:p>
            <a:pPr>
              <a:buClr>
                <a:srgbClr val="D34817">
                  <a:lumMod val="75000"/>
                </a:srgbClr>
              </a:buClr>
            </a:pPr>
            <a:r>
              <a:rPr lang="da-DK" dirty="0" smtClean="0"/>
              <a:t>NB: Censor og eksaminator har på forhånd kort snakket sammen om, hvad i </a:t>
            </a:r>
            <a:r>
              <a:rPr lang="da-DK" i="1" dirty="0" smtClean="0"/>
              <a:t>opgaven</a:t>
            </a:r>
            <a:r>
              <a:rPr lang="da-DK" dirty="0" smtClean="0"/>
              <a:t> de vil spørge ind til – og det kunne godt være noget, de synes er uklart i opgaven, og som de gerne vil give dig chance for at forklare bedre.</a:t>
            </a:r>
            <a:endParaRPr lang="da-DK" i="1" dirty="0"/>
          </a:p>
        </p:txBody>
      </p:sp>
    </p:spTree>
    <p:extLst>
      <p:ext uri="{BB962C8B-B14F-4D97-AF65-F5344CB8AC3E}">
        <p14:creationId xmlns:p14="http://schemas.microsoft.com/office/powerpoint/2010/main" val="1751271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Bedømmelse af det mundtlige oplæg</a:t>
            </a:r>
            <a:endParaRPr lang="da-DK" dirty="0"/>
          </a:p>
        </p:txBody>
      </p:sp>
      <p:sp>
        <p:nvSpPr>
          <p:cNvPr id="3" name="Pladsholder til indhold 2"/>
          <p:cNvSpPr>
            <a:spLocks noGrp="1"/>
          </p:cNvSpPr>
          <p:nvPr>
            <p:ph idx="1"/>
          </p:nvPr>
        </p:nvSpPr>
        <p:spPr/>
        <p:txBody>
          <a:bodyPr/>
          <a:lstStyle/>
          <a:p>
            <a:pPr marL="0" indent="0">
              <a:buNone/>
            </a:pPr>
            <a:r>
              <a:rPr lang="da-DK" dirty="0"/>
              <a:t>I bedømmelsen af den mundtlige del lægges der vægt på: </a:t>
            </a:r>
          </a:p>
          <a:p>
            <a:pPr lvl="0"/>
            <a:r>
              <a:rPr lang="da-DK" dirty="0"/>
              <a:t>den mundtlige præsentation af projektet og dets vigtigste konklusioner </a:t>
            </a:r>
          </a:p>
          <a:p>
            <a:pPr lvl="0"/>
            <a:r>
              <a:rPr lang="da-DK" dirty="0"/>
              <a:t>faglig indsigt og fordybelse i den faglige samtale samt kombination af viden fra valgte </a:t>
            </a:r>
            <a:r>
              <a:rPr lang="da-DK" dirty="0" smtClean="0"/>
              <a:t>fag</a:t>
            </a:r>
            <a:endParaRPr lang="da-DK" dirty="0"/>
          </a:p>
          <a:p>
            <a:pPr lvl="0"/>
            <a:r>
              <a:rPr lang="da-DK" dirty="0"/>
              <a:t>elevens evne til at foretage metodiske, tværfaglige og basale videnskabsteoretiske overvejelser i forbindelse med projekter og valg af indgående </a:t>
            </a:r>
            <a:r>
              <a:rPr lang="da-DK" dirty="0" smtClean="0"/>
              <a:t>fag</a:t>
            </a:r>
            <a:endParaRPr lang="da-DK" dirty="0"/>
          </a:p>
        </p:txBody>
      </p:sp>
    </p:spTree>
    <p:extLst>
      <p:ext uri="{BB962C8B-B14F-4D97-AF65-F5344CB8AC3E}">
        <p14:creationId xmlns:p14="http://schemas.microsoft.com/office/powerpoint/2010/main" val="23230782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Samlet bedømmelse</a:t>
            </a:r>
            <a:endParaRPr lang="da-DK" dirty="0"/>
          </a:p>
        </p:txBody>
      </p:sp>
      <p:sp>
        <p:nvSpPr>
          <p:cNvPr id="3" name="Pladsholder til indhold 2"/>
          <p:cNvSpPr>
            <a:spLocks noGrp="1"/>
          </p:cNvSpPr>
          <p:nvPr>
            <p:ph idx="1"/>
          </p:nvPr>
        </p:nvSpPr>
        <p:spPr/>
        <p:txBody>
          <a:bodyPr/>
          <a:lstStyle/>
          <a:p>
            <a:r>
              <a:rPr lang="da-DK" dirty="0" smtClean="0"/>
              <a:t>Der gives én samlet bedømmelse af det skriftlige produkt og den mundtlige opgave</a:t>
            </a:r>
          </a:p>
          <a:p>
            <a:r>
              <a:rPr lang="da-DK" dirty="0" smtClean="0"/>
              <a:t>Altså: Man får én karakter</a:t>
            </a:r>
          </a:p>
        </p:txBody>
      </p:sp>
    </p:spTree>
    <p:extLst>
      <p:ext uri="{BB962C8B-B14F-4D97-AF65-F5344CB8AC3E}">
        <p14:creationId xmlns:p14="http://schemas.microsoft.com/office/powerpoint/2010/main" val="17503172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a-DK" dirty="0" smtClean="0"/>
              <a:t>Bedømmelse af </a:t>
            </a:r>
            <a:r>
              <a:rPr lang="da-DK" dirty="0" smtClean="0"/>
              <a:t>innovation, eksperimentelt arbejde og selvproduceret produkt</a:t>
            </a:r>
            <a:endParaRPr lang="da-DK" dirty="0"/>
          </a:p>
        </p:txBody>
      </p:sp>
      <p:sp>
        <p:nvSpPr>
          <p:cNvPr id="3" name="Pladsholder til indhold 2"/>
          <p:cNvSpPr>
            <a:spLocks noGrp="1"/>
          </p:cNvSpPr>
          <p:nvPr>
            <p:ph idx="1"/>
          </p:nvPr>
        </p:nvSpPr>
        <p:spPr>
          <a:xfrm>
            <a:off x="1069848" y="2736549"/>
            <a:ext cx="10058400" cy="4050792"/>
          </a:xfrm>
        </p:spPr>
        <p:txBody>
          <a:bodyPr>
            <a:normAutofit/>
          </a:bodyPr>
          <a:lstStyle/>
          <a:p>
            <a:r>
              <a:rPr lang="da-DK" dirty="0"/>
              <a:t>Hvis studieretningsprojektet omfatter </a:t>
            </a:r>
            <a:r>
              <a:rPr lang="da-DK" b="1" dirty="0"/>
              <a:t>innovative</a:t>
            </a:r>
            <a:r>
              <a:rPr lang="da-DK" dirty="0"/>
              <a:t> løsningsforslag, indgår elevens evne til at udvikle og vurdere løsningsforslag i bedømmelsen.</a:t>
            </a:r>
          </a:p>
          <a:p>
            <a:r>
              <a:rPr lang="da-DK" dirty="0"/>
              <a:t>Ved bedømmelse af besvarelser, hvori der indgår </a:t>
            </a:r>
            <a:r>
              <a:rPr lang="da-DK" b="1" dirty="0"/>
              <a:t>eksperimentelt arbejde,</a:t>
            </a:r>
            <a:r>
              <a:rPr lang="da-DK" dirty="0"/>
              <a:t> skal der tages hensyn til, hvordan det eksperimentelle arbejde inddrages. Anvendelsen af det eksperimentelle arbejde i besvarelsen må som helhed bedømmes ud fra en realistisk vurdering af den tid, eleven har haft til at udføre og bearbejde det eksperimentelle arbejde</a:t>
            </a:r>
            <a:r>
              <a:rPr lang="da-DK" dirty="0" smtClean="0"/>
              <a:t>.</a:t>
            </a:r>
          </a:p>
          <a:p>
            <a:r>
              <a:rPr lang="da-DK" dirty="0"/>
              <a:t>Ved bedømmelse af besvarelser, hvori der indgår </a:t>
            </a:r>
            <a:r>
              <a:rPr lang="da-DK" b="1" dirty="0"/>
              <a:t>selvproducerede produkter</a:t>
            </a:r>
            <a:r>
              <a:rPr lang="da-DK" dirty="0"/>
              <a:t>, skal der tages </a:t>
            </a:r>
            <a:r>
              <a:rPr lang="da-DK" dirty="0" smtClean="0"/>
              <a:t>hensyn til</a:t>
            </a:r>
            <a:r>
              <a:rPr lang="da-DK" dirty="0"/>
              <a:t>, hvordan disse inddrages. Anvendelsen af det selvproducerede produkt i besvarelsen må </a:t>
            </a:r>
            <a:r>
              <a:rPr lang="da-DK" dirty="0" smtClean="0"/>
              <a:t>som helhed </a:t>
            </a:r>
            <a:r>
              <a:rPr lang="da-DK" dirty="0"/>
              <a:t>bedømmes ud fra en realistisk vurdering af den tid, eleven har haft til at producere </a:t>
            </a:r>
            <a:r>
              <a:rPr lang="da-DK" dirty="0" smtClean="0"/>
              <a:t>og bearbejde </a:t>
            </a:r>
            <a:r>
              <a:rPr lang="da-DK" dirty="0"/>
              <a:t>det.</a:t>
            </a:r>
            <a:endParaRPr lang="da-DK" dirty="0"/>
          </a:p>
        </p:txBody>
      </p:sp>
    </p:spTree>
    <p:extLst>
      <p:ext uri="{BB962C8B-B14F-4D97-AF65-F5344CB8AC3E}">
        <p14:creationId xmlns:p14="http://schemas.microsoft.com/office/powerpoint/2010/main" val="2327147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Oversigt over den mundtlige prøve</a:t>
            </a:r>
            <a:endParaRPr lang="da-DK" dirty="0"/>
          </a:p>
        </p:txBody>
      </p:sp>
      <p:sp>
        <p:nvSpPr>
          <p:cNvPr id="3" name="Pladsholder til indhold 2"/>
          <p:cNvSpPr>
            <a:spLocks noGrp="1"/>
          </p:cNvSpPr>
          <p:nvPr>
            <p:ph idx="1"/>
          </p:nvPr>
        </p:nvSpPr>
        <p:spPr/>
        <p:txBody>
          <a:bodyPr/>
          <a:lstStyle/>
          <a:p>
            <a:pPr marL="0" indent="0">
              <a:buNone/>
            </a:pPr>
            <a:endParaRPr lang="da-DK" dirty="0" smtClean="0"/>
          </a:p>
          <a:p>
            <a:pPr lvl="0"/>
            <a:r>
              <a:rPr lang="da-DK" dirty="0"/>
              <a:t>Elevens eget oplæg, inklusive metodiske/basale videnskabsteoretiske overvejelser </a:t>
            </a:r>
            <a:r>
              <a:rPr lang="da-DK" dirty="0" smtClean="0"/>
              <a:t>(</a:t>
            </a:r>
            <a:r>
              <a:rPr lang="da-DK" dirty="0"/>
              <a:t>op til 10 minutter)</a:t>
            </a:r>
          </a:p>
          <a:p>
            <a:pPr lvl="0"/>
            <a:r>
              <a:rPr lang="da-DK" dirty="0"/>
              <a:t>Faglig samtale i forlængelse af den skriftlige opgave og det mundtlige oplæg </a:t>
            </a:r>
          </a:p>
          <a:p>
            <a:pPr lvl="0"/>
            <a:r>
              <a:rPr lang="da-DK" dirty="0"/>
              <a:t>Votering af karakter (eleven forlader lokalet)</a:t>
            </a:r>
          </a:p>
          <a:p>
            <a:r>
              <a:rPr lang="da-DK" dirty="0"/>
              <a:t>Karaktergivning </a:t>
            </a:r>
            <a:endParaRPr lang="da-DK" dirty="0" smtClean="0"/>
          </a:p>
          <a:p>
            <a:endParaRPr lang="da-DK" dirty="0"/>
          </a:p>
          <a:p>
            <a:pPr marL="0" indent="0">
              <a:buNone/>
            </a:pPr>
            <a:r>
              <a:rPr lang="da-DK" dirty="0" smtClean="0"/>
              <a:t>Varighed</a:t>
            </a:r>
            <a:r>
              <a:rPr lang="da-DK" dirty="0"/>
              <a:t>: ca. 30 minutter, alt inklusive</a:t>
            </a:r>
          </a:p>
          <a:p>
            <a:pPr lvl="0"/>
            <a:endParaRPr lang="da-DK" dirty="0"/>
          </a:p>
        </p:txBody>
      </p:sp>
    </p:spTree>
    <p:extLst>
      <p:ext uri="{BB962C8B-B14F-4D97-AF65-F5344CB8AC3E}">
        <p14:creationId xmlns:p14="http://schemas.microsoft.com/office/powerpoint/2010/main" val="1716777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Indhold i elevens oplæg</a:t>
            </a:r>
            <a:endParaRPr lang="da-DK" dirty="0"/>
          </a:p>
        </p:txBody>
      </p:sp>
      <p:sp>
        <p:nvSpPr>
          <p:cNvPr id="3" name="Pladsholder til indhold 2"/>
          <p:cNvSpPr>
            <a:spLocks noGrp="1"/>
          </p:cNvSpPr>
          <p:nvPr>
            <p:ph idx="1"/>
          </p:nvPr>
        </p:nvSpPr>
        <p:spPr/>
        <p:txBody>
          <a:bodyPr/>
          <a:lstStyle/>
          <a:p>
            <a:r>
              <a:rPr lang="da-DK" dirty="0"/>
              <a:t>En præsentation af studieretningsopgavens centrale problemstillinger og de vigtigste konklusioner (hoveddelen af det mundtlige oplæg</a:t>
            </a:r>
            <a:r>
              <a:rPr lang="da-DK" dirty="0" smtClean="0"/>
              <a:t>)</a:t>
            </a:r>
          </a:p>
          <a:p>
            <a:pPr marL="0" indent="0">
              <a:buNone/>
            </a:pPr>
            <a:endParaRPr lang="da-DK" dirty="0" smtClean="0"/>
          </a:p>
          <a:p>
            <a:r>
              <a:rPr lang="da-DK" dirty="0"/>
              <a:t>Overvejelser over faglig metode og basal </a:t>
            </a:r>
            <a:r>
              <a:rPr lang="da-DK" dirty="0" smtClean="0"/>
              <a:t>videnskabsteori</a:t>
            </a:r>
          </a:p>
          <a:p>
            <a:pPr marL="0" indent="0">
              <a:buNone/>
            </a:pPr>
            <a:endParaRPr lang="da-DK" dirty="0" smtClean="0"/>
          </a:p>
          <a:p>
            <a:r>
              <a:rPr lang="da-DK" dirty="0"/>
              <a:t>Evt. en kort afrunding, hvor du opsummerer dine </a:t>
            </a:r>
            <a:r>
              <a:rPr lang="da-DK" i="1" dirty="0"/>
              <a:t>aller</a:t>
            </a:r>
            <a:r>
              <a:rPr lang="da-DK" dirty="0"/>
              <a:t>vigtigste konklusioner og metodiske/videnskabsteoretiske overvejelser (30 sekunder)</a:t>
            </a:r>
          </a:p>
        </p:txBody>
      </p:sp>
    </p:spTree>
    <p:extLst>
      <p:ext uri="{BB962C8B-B14F-4D97-AF65-F5344CB8AC3E}">
        <p14:creationId xmlns:p14="http://schemas.microsoft.com/office/powerpoint/2010/main" val="1227251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sz="4000" dirty="0" smtClean="0"/>
              <a:t>Præsentation af centrale problemstillinger og vigtigste konklusioner </a:t>
            </a:r>
            <a:endParaRPr lang="da-DK" sz="4000" dirty="0"/>
          </a:p>
        </p:txBody>
      </p:sp>
      <p:sp>
        <p:nvSpPr>
          <p:cNvPr id="3" name="Pladsholder til indhold 2"/>
          <p:cNvSpPr>
            <a:spLocks noGrp="1"/>
          </p:cNvSpPr>
          <p:nvPr>
            <p:ph idx="1"/>
          </p:nvPr>
        </p:nvSpPr>
        <p:spPr>
          <a:xfrm>
            <a:off x="1069848" y="2121408"/>
            <a:ext cx="10058400" cy="3132236"/>
          </a:xfrm>
        </p:spPr>
        <p:txBody>
          <a:bodyPr/>
          <a:lstStyle/>
          <a:p>
            <a:r>
              <a:rPr lang="da-DK" dirty="0" smtClean="0"/>
              <a:t>Indledning</a:t>
            </a:r>
            <a:br>
              <a:rPr lang="da-DK" dirty="0" smtClean="0"/>
            </a:br>
            <a:r>
              <a:rPr lang="da-DK" dirty="0" smtClean="0"/>
              <a:t>- Fortæl, hvad din problemstilling og de vigtigste konklusioner i din SRP er</a:t>
            </a:r>
            <a:br>
              <a:rPr lang="da-DK" dirty="0" smtClean="0"/>
            </a:br>
            <a:r>
              <a:rPr lang="da-DK" dirty="0" smtClean="0"/>
              <a:t>- Fremlæg centrale pointer og konklusioner</a:t>
            </a:r>
            <a:br>
              <a:rPr lang="da-DK" dirty="0" smtClean="0"/>
            </a:br>
            <a:endParaRPr lang="da-DK" dirty="0" smtClean="0"/>
          </a:p>
          <a:p>
            <a:r>
              <a:rPr lang="da-DK" dirty="0" smtClean="0"/>
              <a:t>Uddybning af en eller flere centrale pointer og konklusioner</a:t>
            </a:r>
            <a:br>
              <a:rPr lang="da-DK" dirty="0" smtClean="0"/>
            </a:br>
            <a:r>
              <a:rPr lang="da-DK" dirty="0" smtClean="0"/>
              <a:t>- Hvorfor skal vi tro på den pointe/konklusion?</a:t>
            </a:r>
            <a:br>
              <a:rPr lang="da-DK" dirty="0" smtClean="0"/>
            </a:br>
            <a:r>
              <a:rPr lang="da-DK" dirty="0" smtClean="0"/>
              <a:t>- Hvad i analysen støtter konklusionen?</a:t>
            </a:r>
            <a:br>
              <a:rPr lang="da-DK" dirty="0" smtClean="0"/>
            </a:br>
            <a:r>
              <a:rPr lang="da-DK" dirty="0" smtClean="0"/>
              <a:t>- Gennemgå altid et eller flere eksempler på det, der tales om</a:t>
            </a:r>
            <a:br>
              <a:rPr lang="da-DK" dirty="0" smtClean="0"/>
            </a:br>
            <a:r>
              <a:rPr lang="da-DK" dirty="0" smtClean="0"/>
              <a:t>Husk, at du skal vise, hvad du har gjort; så modeller, grafer, eksempler fra tekster, fra analysen eller lignende skal inddrages og derfor medbringes (gerne på papir)</a:t>
            </a:r>
            <a:endParaRPr lang="da-DK" dirty="0"/>
          </a:p>
        </p:txBody>
      </p:sp>
    </p:spTree>
    <p:extLst>
      <p:ext uri="{BB962C8B-B14F-4D97-AF65-F5344CB8AC3E}">
        <p14:creationId xmlns:p14="http://schemas.microsoft.com/office/powerpoint/2010/main" val="3936258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Metodiske og videnskabsteoretiske overvejelser</a:t>
            </a:r>
            <a:endParaRPr lang="da-DK" dirty="0"/>
          </a:p>
        </p:txBody>
      </p:sp>
      <p:sp>
        <p:nvSpPr>
          <p:cNvPr id="3" name="Pladsholder til indhold 2"/>
          <p:cNvSpPr>
            <a:spLocks noGrp="1"/>
          </p:cNvSpPr>
          <p:nvPr>
            <p:ph idx="1"/>
          </p:nvPr>
        </p:nvSpPr>
        <p:spPr/>
        <p:txBody>
          <a:bodyPr/>
          <a:lstStyle/>
          <a:p>
            <a:r>
              <a:rPr lang="da-DK" dirty="0" smtClean="0"/>
              <a:t>NB: Der er KRAV om, at der skal indgå metodiske og videnskabsteoretiske overvejelser i oplægget til den mundtlige prøve. </a:t>
            </a:r>
          </a:p>
          <a:p>
            <a:r>
              <a:rPr lang="da-DK" dirty="0" smtClean="0"/>
              <a:t>Brug </a:t>
            </a:r>
            <a:r>
              <a:rPr lang="da-DK" i="1" dirty="0" err="1" smtClean="0"/>
              <a:t>Vidensmønstre</a:t>
            </a:r>
            <a:r>
              <a:rPr lang="da-DK" dirty="0" smtClean="0"/>
              <a:t>, som I har adgang til som i-bog</a:t>
            </a:r>
          </a:p>
          <a:p>
            <a:r>
              <a:rPr lang="da-DK" dirty="0" smtClean="0"/>
              <a:t>VIGTIGT: Ikke </a:t>
            </a:r>
            <a:r>
              <a:rPr lang="da-DK" dirty="0"/>
              <a:t>alle opgaver og fag vil vægte </a:t>
            </a:r>
            <a:r>
              <a:rPr lang="da-DK" dirty="0" smtClean="0"/>
              <a:t>de følgende </a:t>
            </a:r>
            <a:r>
              <a:rPr lang="da-DK" dirty="0"/>
              <a:t>punkter ens. </a:t>
            </a:r>
            <a:r>
              <a:rPr lang="da-DK" dirty="0" smtClean="0"/>
              <a:t>Det er meget vigtigt, at man sorterer og udvælger det, der er relevant for ens egen opgave.</a:t>
            </a:r>
          </a:p>
          <a:p>
            <a:pPr lvl="1"/>
            <a:r>
              <a:rPr lang="da-DK" dirty="0" smtClean="0"/>
              <a:t>Fx </a:t>
            </a:r>
            <a:r>
              <a:rPr lang="da-DK" dirty="0"/>
              <a:t>kan det være, at valget af materiale var ligetil, og at man derfor lægger meget mere vægt på at diskutere bearbejdelsen af materialet.</a:t>
            </a:r>
          </a:p>
        </p:txBody>
      </p:sp>
    </p:spTree>
    <p:extLst>
      <p:ext uri="{BB962C8B-B14F-4D97-AF65-F5344CB8AC3E}">
        <p14:creationId xmlns:p14="http://schemas.microsoft.com/office/powerpoint/2010/main" val="743083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Metodiske og videnskabsteoretiske </a:t>
            </a:r>
            <a:r>
              <a:rPr lang="da-DK" dirty="0" smtClean="0"/>
              <a:t>overvejelser (fortsat)</a:t>
            </a:r>
            <a:endParaRPr lang="da-DK" dirty="0"/>
          </a:p>
        </p:txBody>
      </p:sp>
      <p:sp>
        <p:nvSpPr>
          <p:cNvPr id="3" name="Pladsholder til indhold 2"/>
          <p:cNvSpPr>
            <a:spLocks noGrp="1"/>
          </p:cNvSpPr>
          <p:nvPr>
            <p:ph idx="1"/>
          </p:nvPr>
        </p:nvSpPr>
        <p:spPr/>
        <p:txBody>
          <a:bodyPr>
            <a:normAutofit lnSpcReduction="10000"/>
          </a:bodyPr>
          <a:lstStyle/>
          <a:p>
            <a:pPr marL="0" indent="0">
              <a:buNone/>
            </a:pPr>
            <a:r>
              <a:rPr lang="da-DK" dirty="0" smtClean="0"/>
              <a:t>Du kan komme ind på:</a:t>
            </a:r>
          </a:p>
          <a:p>
            <a:r>
              <a:rPr lang="da-DK" dirty="0" smtClean="0"/>
              <a:t>Hvorfor </a:t>
            </a:r>
            <a:r>
              <a:rPr lang="da-DK" dirty="0"/>
              <a:t>har du valgt materialet? </a:t>
            </a:r>
          </a:p>
          <a:p>
            <a:r>
              <a:rPr lang="da-DK" dirty="0"/>
              <a:t>Hvordan har du bearbejdet materialet, og </a:t>
            </a:r>
            <a:r>
              <a:rPr lang="da-DK" b="1" dirty="0"/>
              <a:t>hvorfor </a:t>
            </a:r>
            <a:r>
              <a:rPr lang="da-DK" dirty="0"/>
              <a:t>har du valgt at gøre det på denne måde?</a:t>
            </a:r>
          </a:p>
          <a:p>
            <a:r>
              <a:rPr lang="da-DK" dirty="0"/>
              <a:t>Hvorfor er dine fag relevante i netop </a:t>
            </a:r>
            <a:r>
              <a:rPr lang="da-DK" dirty="0" smtClean="0"/>
              <a:t>dette projekt?</a:t>
            </a:r>
            <a:endParaRPr lang="da-DK" dirty="0"/>
          </a:p>
          <a:p>
            <a:r>
              <a:rPr lang="da-DK" dirty="0"/>
              <a:t>Hvilke styrker og svagheder har dine valgte metoder?</a:t>
            </a:r>
          </a:p>
          <a:p>
            <a:r>
              <a:rPr lang="da-DK" dirty="0"/>
              <a:t>Hvordan hænger det ovenstående sammen med de relevante videnskabsteoretiske begrebspar? </a:t>
            </a:r>
          </a:p>
          <a:p>
            <a:r>
              <a:rPr lang="da-DK" dirty="0"/>
              <a:t>Hvilke forskelle og ligheder er der mellem materialerne og metoderne i de to fag</a:t>
            </a:r>
            <a:r>
              <a:rPr lang="da-DK" dirty="0" smtClean="0"/>
              <a:t>?</a:t>
            </a:r>
          </a:p>
          <a:p>
            <a:pPr marL="0" indent="0">
              <a:buNone/>
            </a:pPr>
            <a:r>
              <a:rPr lang="da-DK" dirty="0" smtClean="0"/>
              <a:t>NB: Disse spørgsmål er inspireret af </a:t>
            </a:r>
            <a:r>
              <a:rPr lang="da-DK" i="1" dirty="0" err="1" smtClean="0"/>
              <a:t>Vidensmønstre</a:t>
            </a:r>
            <a:r>
              <a:rPr lang="da-DK" dirty="0" smtClean="0"/>
              <a:t>, bl.a. den videnskabelige basismodel, som præsenteres i bogen</a:t>
            </a:r>
            <a:endParaRPr lang="da-DK" dirty="0"/>
          </a:p>
        </p:txBody>
      </p:sp>
    </p:spTree>
    <p:extLst>
      <p:ext uri="{BB962C8B-B14F-4D97-AF65-F5344CB8AC3E}">
        <p14:creationId xmlns:p14="http://schemas.microsoft.com/office/powerpoint/2010/main" val="24453165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Metodiske og videnskabsteoretiske overvejelser (fortsat)</a:t>
            </a:r>
            <a:endParaRPr lang="da-DK" dirty="0"/>
          </a:p>
        </p:txBody>
      </p:sp>
      <p:sp>
        <p:nvSpPr>
          <p:cNvPr id="3" name="Pladsholder til indhold 2"/>
          <p:cNvSpPr>
            <a:spLocks noGrp="1"/>
          </p:cNvSpPr>
          <p:nvPr>
            <p:ph idx="1"/>
          </p:nvPr>
        </p:nvSpPr>
        <p:spPr/>
        <p:txBody>
          <a:bodyPr/>
          <a:lstStyle/>
          <a:p>
            <a:pPr marL="0" indent="0">
              <a:buNone/>
            </a:pPr>
            <a:r>
              <a:rPr lang="da-DK" dirty="0"/>
              <a:t>E</a:t>
            </a:r>
            <a:r>
              <a:rPr lang="da-DK" dirty="0" smtClean="0"/>
              <a:t>ksempler fra to meget forskellige fag på, hvordan man kan gøre sig overvejelser over faglige metoder og koble til videnskabsteori:</a:t>
            </a:r>
          </a:p>
          <a:p>
            <a:r>
              <a:rPr lang="da-DK" dirty="0" smtClean="0"/>
              <a:t>Hvis du i fysik skriver om relativitetsteorien og har lavet et eksperiment, der måler lysets hastighed, hvorfor har du egentlig lavet netop dét eksperiment? Hvad belyser det i forhold til din overordnede problemstilling? </a:t>
            </a:r>
            <a:endParaRPr lang="da-DK" dirty="0"/>
          </a:p>
          <a:p>
            <a:pPr lvl="1"/>
            <a:r>
              <a:rPr lang="da-DK" dirty="0" smtClean="0"/>
              <a:t>Det kan man så koble videre til et videnskabsteoretisk begrebspar: Hvilken form for viden har du skabt: formel eller empirisk?</a:t>
            </a:r>
          </a:p>
          <a:p>
            <a:r>
              <a:rPr lang="da-DK" dirty="0" smtClean="0"/>
              <a:t>Hvis du i dansk har arbejdet med eksistentialisme i litteratur, hvorfor har du så egentlig lavet en personkarakteristik af Tom i romanen </a:t>
            </a:r>
            <a:r>
              <a:rPr lang="da-DK" i="1" dirty="0" smtClean="0"/>
              <a:t>Fugls Føde</a:t>
            </a:r>
            <a:r>
              <a:rPr lang="da-DK" dirty="0" smtClean="0"/>
              <a:t>? Hvordan er det med til at besvare din overordnede problemstilling?</a:t>
            </a:r>
          </a:p>
          <a:p>
            <a:pPr lvl="1"/>
            <a:r>
              <a:rPr lang="da-DK" dirty="0"/>
              <a:t>Det kan man så koble videre til et videnskabsteoretisk </a:t>
            </a:r>
            <a:r>
              <a:rPr lang="da-DK" dirty="0" smtClean="0"/>
              <a:t>begrebspar: Hvilken form for viden har du skabt: </a:t>
            </a:r>
            <a:r>
              <a:rPr lang="da-DK" dirty="0" err="1" smtClean="0"/>
              <a:t>idiografisk</a:t>
            </a:r>
            <a:r>
              <a:rPr lang="da-DK" dirty="0" smtClean="0"/>
              <a:t> eller </a:t>
            </a:r>
            <a:r>
              <a:rPr lang="da-DK" dirty="0" err="1" smtClean="0"/>
              <a:t>nomotetisk</a:t>
            </a:r>
            <a:r>
              <a:rPr lang="da-DK" dirty="0" smtClean="0"/>
              <a:t>?</a:t>
            </a:r>
            <a:endParaRPr lang="da-DK" dirty="0"/>
          </a:p>
        </p:txBody>
      </p:sp>
    </p:spTree>
    <p:extLst>
      <p:ext uri="{BB962C8B-B14F-4D97-AF65-F5344CB8AC3E}">
        <p14:creationId xmlns:p14="http://schemas.microsoft.com/office/powerpoint/2010/main" val="823724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69848" y="466159"/>
            <a:ext cx="10058400" cy="1609344"/>
          </a:xfrm>
        </p:spPr>
        <p:txBody>
          <a:bodyPr/>
          <a:lstStyle/>
          <a:p>
            <a:r>
              <a:rPr lang="da-DK" dirty="0" smtClean="0"/>
              <a:t>Talepapir og Træning af præsentation</a:t>
            </a:r>
            <a:endParaRPr lang="da-DK" dirty="0"/>
          </a:p>
        </p:txBody>
      </p:sp>
      <p:sp>
        <p:nvSpPr>
          <p:cNvPr id="3" name="Pladsholder til indhold 2"/>
          <p:cNvSpPr>
            <a:spLocks noGrp="1"/>
          </p:cNvSpPr>
          <p:nvPr>
            <p:ph idx="1"/>
          </p:nvPr>
        </p:nvSpPr>
        <p:spPr/>
        <p:txBody>
          <a:bodyPr/>
          <a:lstStyle/>
          <a:p>
            <a:r>
              <a:rPr lang="da-DK" dirty="0" smtClean="0"/>
              <a:t>Det </a:t>
            </a:r>
            <a:r>
              <a:rPr lang="da-DK" dirty="0"/>
              <a:t>er vigtigt, at du inden den mundtlige prøve har udarbejdet et talepapir (en form for disposition) og øvet din fremlæggelse. Du har kun 10 minutter til at præsentere dit emne, dine undersøgelser og dine konklusioner, så du skal formulere dig præcist. </a:t>
            </a:r>
            <a:br>
              <a:rPr lang="da-DK" dirty="0"/>
            </a:br>
            <a:r>
              <a:rPr lang="da-DK" dirty="0"/>
              <a:t>Husk, at vi har læst opgaven.</a:t>
            </a:r>
          </a:p>
          <a:p>
            <a:r>
              <a:rPr lang="da-DK" dirty="0"/>
              <a:t>Du skal have talepapiret printet ud, men du skal ikke læse op af det. Brug det som huskeseddel/sikkerhedsnet. Hold oplægget så mange gange på forhånd, at du kan formulere dine pointer frit ud fra talepapirets stikord. </a:t>
            </a:r>
          </a:p>
          <a:p>
            <a:r>
              <a:rPr lang="da-DK" dirty="0" smtClean="0"/>
              <a:t>På hjemmesiden ligger der en skabelon til talepapir, men den </a:t>
            </a:r>
            <a:r>
              <a:rPr lang="da-DK" dirty="0"/>
              <a:t>er kun et </a:t>
            </a:r>
            <a:r>
              <a:rPr lang="da-DK" dirty="0" smtClean="0"/>
              <a:t>forslag -  </a:t>
            </a:r>
            <a:r>
              <a:rPr lang="da-DK" dirty="0"/>
              <a:t>det er din fremlæggelse, og det er dig, der bestemmer rækkefølgen</a:t>
            </a:r>
            <a:r>
              <a:rPr lang="da-DK" b="1" dirty="0"/>
              <a:t>.</a:t>
            </a:r>
            <a:r>
              <a:rPr lang="da-DK" dirty="0"/>
              <a:t> Men de elementer, der er på papiret skal du have med.</a:t>
            </a:r>
          </a:p>
        </p:txBody>
      </p:sp>
    </p:spTree>
    <p:extLst>
      <p:ext uri="{BB962C8B-B14F-4D97-AF65-F5344CB8AC3E}">
        <p14:creationId xmlns:p14="http://schemas.microsoft.com/office/powerpoint/2010/main" val="2931147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Den faglige samtale</a:t>
            </a:r>
            <a:endParaRPr lang="da-DK" dirty="0"/>
          </a:p>
        </p:txBody>
      </p:sp>
      <p:sp>
        <p:nvSpPr>
          <p:cNvPr id="3" name="Pladsholder til indhold 2"/>
          <p:cNvSpPr>
            <a:spLocks noGrp="1"/>
          </p:cNvSpPr>
          <p:nvPr>
            <p:ph idx="1"/>
          </p:nvPr>
        </p:nvSpPr>
        <p:spPr/>
        <p:txBody>
          <a:bodyPr/>
          <a:lstStyle/>
          <a:p>
            <a:pPr marL="0" indent="0">
              <a:buNone/>
            </a:pPr>
            <a:r>
              <a:rPr lang="da-DK" dirty="0"/>
              <a:t>Ligesom ved alle andre mundtlige prøver følger der efter elevens oplæg en såkaldt </a:t>
            </a:r>
            <a:r>
              <a:rPr lang="da-DK" i="1" dirty="0"/>
              <a:t>faglig samtale</a:t>
            </a:r>
            <a:r>
              <a:rPr lang="da-DK" dirty="0"/>
              <a:t> mellem elev og lærere. Her kan blandt andet indgå:</a:t>
            </a:r>
          </a:p>
          <a:p>
            <a:pPr lvl="0"/>
            <a:r>
              <a:rPr lang="da-DK" dirty="0"/>
              <a:t>Dele af det faglige indhold i </a:t>
            </a:r>
            <a:r>
              <a:rPr lang="da-DK" b="1" dirty="0"/>
              <a:t>opgaven</a:t>
            </a:r>
            <a:r>
              <a:rPr lang="da-DK" dirty="0"/>
              <a:t>, som lærerne gerne vil have uddybet eller </a:t>
            </a:r>
            <a:r>
              <a:rPr lang="da-DK" dirty="0" smtClean="0"/>
              <a:t>forklaret</a:t>
            </a:r>
          </a:p>
          <a:p>
            <a:pPr lvl="0"/>
            <a:r>
              <a:rPr lang="da-DK" dirty="0" smtClean="0"/>
              <a:t>Dele </a:t>
            </a:r>
            <a:r>
              <a:rPr lang="da-DK" dirty="0"/>
              <a:t>af </a:t>
            </a:r>
            <a:r>
              <a:rPr lang="da-DK" b="1" dirty="0"/>
              <a:t>det mundtlige oplæg</a:t>
            </a:r>
            <a:r>
              <a:rPr lang="da-DK" dirty="0"/>
              <a:t>, som lærerne gerne vil have uddybet eller forklaret</a:t>
            </a:r>
          </a:p>
          <a:p>
            <a:r>
              <a:rPr lang="da-DK" dirty="0"/>
              <a:t>Metodiske og/eller videnskabsteoretiske overvejelser, som ikke er blevet dækket af det mundtlige (eller skriftlige) </a:t>
            </a:r>
            <a:r>
              <a:rPr lang="da-DK" dirty="0" smtClean="0"/>
              <a:t>oplæg</a:t>
            </a:r>
            <a:endParaRPr lang="da-DK" dirty="0"/>
          </a:p>
        </p:txBody>
      </p:sp>
    </p:spTree>
    <p:extLst>
      <p:ext uri="{BB962C8B-B14F-4D97-AF65-F5344CB8AC3E}">
        <p14:creationId xmlns:p14="http://schemas.microsoft.com/office/powerpoint/2010/main" val="2118548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ræ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TM03090434[[fn=Trætype]]</Template>
  <TotalTime>187</TotalTime>
  <Words>1184</Words>
  <Application>Microsoft Office PowerPoint</Application>
  <PresentationFormat>Widescreen</PresentationFormat>
  <Paragraphs>66</Paragraphs>
  <Slides>13</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13</vt:i4>
      </vt:variant>
    </vt:vector>
  </HeadingPairs>
  <TitlesOfParts>
    <vt:vector size="17" baseType="lpstr">
      <vt:lpstr>Rockwell</vt:lpstr>
      <vt:lpstr>Rockwell Condensed</vt:lpstr>
      <vt:lpstr>Wingdings</vt:lpstr>
      <vt:lpstr>Trætype</vt:lpstr>
      <vt:lpstr>Mundtlig prøve SRp</vt:lpstr>
      <vt:lpstr>Oversigt over den mundtlige prøve</vt:lpstr>
      <vt:lpstr>Indhold i elevens oplæg</vt:lpstr>
      <vt:lpstr>Præsentation af centrale problemstillinger og vigtigste konklusioner </vt:lpstr>
      <vt:lpstr>Metodiske og videnskabsteoretiske overvejelser</vt:lpstr>
      <vt:lpstr>Metodiske og videnskabsteoretiske overvejelser (fortsat)</vt:lpstr>
      <vt:lpstr>Metodiske og videnskabsteoretiske overvejelser (fortsat)</vt:lpstr>
      <vt:lpstr>Talepapir og Træning af præsentation</vt:lpstr>
      <vt:lpstr>Den faglige samtale</vt:lpstr>
      <vt:lpstr>Faglig forberedelse</vt:lpstr>
      <vt:lpstr>Bedømmelse af det mundtlige oplæg</vt:lpstr>
      <vt:lpstr>Samlet bedømmelse</vt:lpstr>
      <vt:lpstr>Bedømmelse af innovation, eksperimentelt arbejde og selvproduceret produkt</vt:lpstr>
    </vt:vector>
  </TitlesOfParts>
  <Company>ITS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Mundtlig prøve SRp</dc:title>
  <dc:creator>Jeppe Friis Madsen (JF | ASG)</dc:creator>
  <cp:lastModifiedBy>ITS</cp:lastModifiedBy>
  <cp:revision>17</cp:revision>
  <dcterms:created xsi:type="dcterms:W3CDTF">2020-01-08T09:49:08Z</dcterms:created>
  <dcterms:modified xsi:type="dcterms:W3CDTF">2020-06-01T19:36:47Z</dcterms:modified>
</cp:coreProperties>
</file>